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Lst>
  <p:notesMasterIdLst>
    <p:notesMasterId r:id="rId67"/>
  </p:notesMasterIdLst>
  <p:handoutMasterIdLst>
    <p:handoutMasterId r:id="rId68"/>
  </p:handoutMasterIdLst>
  <p:sldIdLst>
    <p:sldId id="1308" r:id="rId7"/>
    <p:sldId id="1249" r:id="rId8"/>
    <p:sldId id="1251" r:id="rId9"/>
    <p:sldId id="1309" r:id="rId10"/>
    <p:sldId id="1362" r:id="rId11"/>
    <p:sldId id="1363" r:id="rId12"/>
    <p:sldId id="1364" r:id="rId13"/>
    <p:sldId id="1310" r:id="rId14"/>
    <p:sldId id="1314" r:id="rId15"/>
    <p:sldId id="1311" r:id="rId16"/>
    <p:sldId id="1312" r:id="rId17"/>
    <p:sldId id="1313" r:id="rId18"/>
    <p:sldId id="1315" r:id="rId19"/>
    <p:sldId id="1365" r:id="rId20"/>
    <p:sldId id="1322" r:id="rId21"/>
    <p:sldId id="1366" r:id="rId22"/>
    <p:sldId id="1316" r:id="rId23"/>
    <p:sldId id="1318" r:id="rId24"/>
    <p:sldId id="1317" r:id="rId25"/>
    <p:sldId id="1319" r:id="rId26"/>
    <p:sldId id="1367" r:id="rId27"/>
    <p:sldId id="1320" r:id="rId28"/>
    <p:sldId id="1321" r:id="rId29"/>
    <p:sldId id="1323" r:id="rId30"/>
    <p:sldId id="1324" r:id="rId31"/>
    <p:sldId id="1325" r:id="rId32"/>
    <p:sldId id="1353" r:id="rId33"/>
    <p:sldId id="1359" r:id="rId34"/>
    <p:sldId id="1326" r:id="rId35"/>
    <p:sldId id="1328" r:id="rId36"/>
    <p:sldId id="1329" r:id="rId37"/>
    <p:sldId id="1330" r:id="rId38"/>
    <p:sldId id="1331" r:id="rId39"/>
    <p:sldId id="1332" r:id="rId40"/>
    <p:sldId id="1333" r:id="rId41"/>
    <p:sldId id="1334" r:id="rId42"/>
    <p:sldId id="1336" r:id="rId43"/>
    <p:sldId id="1337" r:id="rId44"/>
    <p:sldId id="1338" r:id="rId45"/>
    <p:sldId id="1339" r:id="rId46"/>
    <p:sldId id="1340" r:id="rId47"/>
    <p:sldId id="1341" r:id="rId48"/>
    <p:sldId id="1342" r:id="rId49"/>
    <p:sldId id="1343" r:id="rId50"/>
    <p:sldId id="1344" r:id="rId51"/>
    <p:sldId id="1345" r:id="rId52"/>
    <p:sldId id="1346" r:id="rId53"/>
    <p:sldId id="1347" r:id="rId54"/>
    <p:sldId id="1348" r:id="rId55"/>
    <p:sldId id="1349" r:id="rId56"/>
    <p:sldId id="1350" r:id="rId57"/>
    <p:sldId id="1351" r:id="rId58"/>
    <p:sldId id="1352" r:id="rId59"/>
    <p:sldId id="1354" r:id="rId60"/>
    <p:sldId id="1355" r:id="rId61"/>
    <p:sldId id="1356" r:id="rId62"/>
    <p:sldId id="1357" r:id="rId63"/>
    <p:sldId id="1358" r:id="rId64"/>
    <p:sldId id="1360" r:id="rId65"/>
    <p:sldId id="1248"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62"/>
            <p14:sldId id="1363"/>
            <p14:sldId id="1364"/>
            <p14:sldId id="1310"/>
            <p14:sldId id="1314"/>
            <p14:sldId id="1311"/>
            <p14:sldId id="1312"/>
            <p14:sldId id="1313"/>
            <p14:sldId id="1315"/>
            <p14:sldId id="1365"/>
            <p14:sldId id="1322"/>
            <p14:sldId id="1366"/>
            <p14:sldId id="1316"/>
            <p14:sldId id="1318"/>
            <p14:sldId id="1317"/>
            <p14:sldId id="1319"/>
            <p14:sldId id="1367"/>
            <p14:sldId id="1320"/>
            <p14:sldId id="1321"/>
            <p14:sldId id="1323"/>
            <p14:sldId id="1324"/>
            <p14:sldId id="1325"/>
          </p14:sldIdLst>
        </p14:section>
        <p14:section name="Configure Azure" id="{6040499A-9F58-40F3-B031-620A2055843E}">
          <p14:sldIdLst>
            <p14:sldId id="1353"/>
            <p14:sldId id="1359"/>
            <p14:sldId id="1326"/>
            <p14:sldId id="1328"/>
            <p14:sldId id="1329"/>
            <p14:sldId id="1330"/>
            <p14:sldId id="1331"/>
            <p14:sldId id="1332"/>
            <p14:sldId id="1333"/>
            <p14:sldId id="1334"/>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FFFFFF"/>
    <a:srgbClr val="525252"/>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p:scale>
          <a:sx n="89" d="100"/>
          <a:sy n="89" d="100"/>
        </p:scale>
        <p:origin x="33" y="6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4/26/2017 3:27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4/26/2017 3:27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4/26/2017 3:27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4/26/2017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47715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Will St. Germain IV</a:t>
            </a:r>
          </a:p>
          <a:p>
            <a:r>
              <a:rPr lang="en-US" dirty="0"/>
              <a:t>Cloud Solution Architect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latin typeface="+mn-lt"/>
              </a:rPr>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524315"/>
          </a:xfrm>
        </p:spPr>
        <p:txBody>
          <a:bodyPr/>
          <a:lstStyle/>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Accounts</a:t>
            </a:r>
          </a:p>
          <a:p>
            <a:pPr marL="342900" lvl="2" indent="-342900">
              <a:buFont typeface="Arial" panose="020B0604020202020204" pitchFamily="34" charset="0"/>
              <a:buChar char="•"/>
            </a:pPr>
            <a:r>
              <a:rPr lang="en-US" dirty="0">
                <a:solidFill>
                  <a:srgbClr val="00188F"/>
                </a:solidFill>
              </a:rPr>
              <a:t>Azure Resource Model (ARM)</a:t>
            </a:r>
          </a:p>
          <a:p>
            <a:pPr marL="342900" lvl="2" indent="-342900">
              <a:buFont typeface="Arial" panose="020B0604020202020204" pitchFamily="34" charset="0"/>
              <a:buChar char="•"/>
            </a:pPr>
            <a:r>
              <a:rPr lang="en-US" dirty="0">
                <a:solidFill>
                  <a:srgbClr val="00188F"/>
                </a:solidFill>
              </a:rPr>
              <a:t>Resource Groups</a:t>
            </a:r>
          </a:p>
          <a:p>
            <a:pPr marL="342900" lvl="2" indent="-342900">
              <a:buFont typeface="Arial" panose="020B0604020202020204" pitchFamily="34" charset="0"/>
              <a:buChar char="•"/>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spTree>
    <p:extLst>
      <p:ext uri="{BB962C8B-B14F-4D97-AF65-F5344CB8AC3E}">
        <p14:creationId xmlns:p14="http://schemas.microsoft.com/office/powerpoint/2010/main" val="2619836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4" name="Picture 3"/>
          <p:cNvPicPr>
            <a:picLocks noChangeAspect="1"/>
          </p:cNvPicPr>
          <p:nvPr/>
        </p:nvPicPr>
        <p:blipFill>
          <a:blip r:embed="rId4"/>
          <a:stretch>
            <a:fillRect/>
          </a:stretch>
        </p:blipFill>
        <p:spPr>
          <a:xfrm>
            <a:off x="5151437" y="1287462"/>
            <a:ext cx="7172368" cy="4572000"/>
          </a:xfrm>
          <a:prstGeom prst="rect">
            <a:avLst/>
          </a:prstGeom>
        </p:spPr>
      </p:pic>
      <p:sp>
        <p:nvSpPr>
          <p:cNvPr id="2" name="Title 1"/>
          <p:cNvSpPr>
            <a:spLocks noGrp="1"/>
          </p:cNvSpPr>
          <p:nvPr>
            <p:ph type="title"/>
          </p:nvPr>
        </p:nvSpPr>
        <p:spPr/>
        <p:txBody>
          <a:bodyPr/>
          <a:lstStyle/>
          <a:p>
            <a:r>
              <a:rPr lang="en-US" dirty="0"/>
              <a:t>Resilient Identity </a:t>
            </a:r>
          </a:p>
        </p:txBody>
      </p:sp>
    </p:spTree>
    <p:extLst>
      <p:ext uri="{BB962C8B-B14F-4D97-AF65-F5344CB8AC3E}">
        <p14:creationId xmlns:p14="http://schemas.microsoft.com/office/powerpoint/2010/main" val="1729049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Azure Services in AzureFoundation</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524315"/>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 </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Local Datacenter Services (Connection to the Domain Controllers)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VNET Peering (coming soon)</a:t>
            </a:r>
          </a:p>
          <a:p>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50"/>
            <a:ext cx="5486399" cy="5016758"/>
          </a:xfrm>
        </p:spPr>
        <p:txBody>
          <a:bodyPr/>
          <a:lstStyle/>
          <a:p>
            <a:r>
              <a:rPr lang="en-US" sz="2000" dirty="0">
                <a:latin typeface="+mn-lt"/>
              </a:rPr>
              <a:t>There is physical separation by design in Microsoft Azure Commercial (MAC) and Azure Government  (MAG)</a:t>
            </a:r>
          </a:p>
          <a:p>
            <a:r>
              <a:rPr lang="en-US" sz="2000" dirty="0">
                <a:latin typeface="+mn-lt"/>
              </a:rPr>
              <a:t>If the enterprise customer would like to bridge this separation it there are techniques.  </a:t>
            </a:r>
          </a:p>
          <a:p>
            <a:endParaRPr lang="en-US" sz="2000" dirty="0">
              <a:latin typeface="+mn-lt"/>
            </a:endParaRPr>
          </a:p>
          <a:p>
            <a:r>
              <a:rPr lang="en-US" sz="2000" dirty="0">
                <a:latin typeface="+mn-lt"/>
              </a:rPr>
              <a:t>Azure Commercial Cloud (MAC)</a:t>
            </a:r>
          </a:p>
          <a:p>
            <a:pPr marL="342900" indent="-342900">
              <a:buFont typeface="Wingdings" panose="05000000000000000000" pitchFamily="2" charset="2"/>
              <a:buChar char="ü"/>
            </a:pPr>
            <a:r>
              <a:rPr lang="en-US" sz="2000" dirty="0">
                <a:latin typeface="+mn-lt"/>
              </a:rPr>
              <a:t>Good for public data stores and web applications</a:t>
            </a:r>
          </a:p>
          <a:p>
            <a:pPr marL="342900" indent="-342900">
              <a:buFont typeface="Wingdings" panose="05000000000000000000" pitchFamily="2" charset="2"/>
              <a:buChar char="ü"/>
            </a:pPr>
            <a:r>
              <a:rPr lang="en-US" sz="2000" dirty="0">
                <a:latin typeface="+mn-lt"/>
              </a:rPr>
              <a:t>Development and Test workloads</a:t>
            </a:r>
          </a:p>
          <a:p>
            <a:pPr marL="342900" indent="-342900">
              <a:buFont typeface="Wingdings" panose="05000000000000000000" pitchFamily="2" charset="2"/>
              <a:buChar char="ü"/>
            </a:pPr>
            <a:endParaRPr lang="en-US" sz="2000" dirty="0">
              <a:latin typeface="+mn-lt"/>
            </a:endParaRPr>
          </a:p>
          <a:p>
            <a:r>
              <a:rPr lang="en-US" sz="2000"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Production workloads</a:t>
            </a:r>
          </a:p>
          <a:p>
            <a:endParaRPr lang="en-US" dirty="0">
              <a:latin typeface="+mn-lt"/>
            </a:endParaRPr>
          </a:p>
        </p:txBody>
      </p:sp>
      <p:pic>
        <p:nvPicPr>
          <p:cNvPr id="4" name="Picture 3"/>
          <p:cNvPicPr>
            <a:picLocks noChangeAspect="1"/>
          </p:cNvPicPr>
          <p:nvPr/>
        </p:nvPicPr>
        <p:blipFill rotWithShape="1">
          <a:blip r:embed="rId2"/>
          <a:srcRect r="27068"/>
          <a:stretch/>
        </p:blipFill>
        <p:spPr>
          <a:xfrm>
            <a:off x="5989637" y="1135062"/>
            <a:ext cx="6019800" cy="5498412"/>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5" name="Text Placeholder 4"/>
          <p:cNvSpPr>
            <a:spLocks noGrp="1"/>
          </p:cNvSpPr>
          <p:nvPr>
            <p:ph type="body" sz="quarter" idx="10"/>
          </p:nvPr>
        </p:nvSpPr>
        <p:spPr>
          <a:xfrm>
            <a:off x="274638" y="1212850"/>
            <a:ext cx="11887200" cy="3816429"/>
          </a:xfrm>
        </p:spPr>
        <p:txBody>
          <a:bodyPr/>
          <a:lstStyle/>
          <a:p>
            <a:r>
              <a:rPr lang="en-US" dirty="0"/>
              <a:t>The list of partners who will deploy the AzureFoundation are listed in a tab on the AzureFoundation’s Metadata Directory.  </a:t>
            </a:r>
          </a:p>
          <a:p>
            <a:endParaRPr lang="en-US" dirty="0"/>
          </a:p>
          <a:p>
            <a:r>
              <a:rPr lang="en-US" sz="2000" dirty="0">
                <a:hlinkClick r:id="rId2"/>
              </a:rPr>
              <a:t>https://github.com/willstg/AzureFoundation/blob/master/Metadata/AF_ARM_AzureSystemRequirements_Working.xlsx</a:t>
            </a:r>
            <a:endParaRPr lang="en-US" sz="2000" dirty="0"/>
          </a:p>
          <a:p>
            <a:endParaRPr lang="en-US" dirty="0"/>
          </a:p>
        </p:txBody>
      </p:sp>
    </p:spTree>
    <p:extLst>
      <p:ext uri="{BB962C8B-B14F-4D97-AF65-F5344CB8AC3E}">
        <p14:creationId xmlns:p14="http://schemas.microsoft.com/office/powerpoint/2010/main" val="21979343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317009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Azure Value Proposition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Prerequisites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Common Missteps with new Enrollments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Architecture Overview</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Enrollment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Network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Configuration Details</a:t>
            </a:r>
            <a:br>
              <a:rPr lang="en-US" sz="2000" dirty="0"/>
            </a:br>
            <a:endParaRPr lang="en-US" sz="2000"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509200"/>
          </a:xfrm>
        </p:spPr>
        <p:txBody>
          <a:bodyPr/>
          <a:lstStyle/>
          <a:p>
            <a:r>
              <a:rPr lang="en-US" sz="2000" dirty="0"/>
              <a:t>The EA Portal and Account Portal have a Read Only API, which prevent us from writing automation to deploy “Departments”, “Account” and “Subscriptions”.  “click, click, click” interface.</a:t>
            </a:r>
          </a:p>
          <a:p>
            <a:r>
              <a:rPr lang="en-US" sz="2000" dirty="0"/>
              <a:t>Naming conventions are formulas that help the customer with a proposed naming convention or work with the customers to modify the formulas to match the enterprise naming conventions.  This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4739759"/>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ARM/VM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2154436"/>
          </a:xfrm>
        </p:spPr>
        <p:txBody>
          <a:bodyPr/>
          <a:lstStyle/>
          <a:p>
            <a:pPr marL="571500" indent="-571500">
              <a:buFont typeface="Arial" panose="020B0604020202020204" pitchFamily="34" charset="0"/>
              <a:buChar char="•"/>
            </a:pPr>
            <a:r>
              <a:rPr lang="en-US" sz="2000" b="1" dirty="0">
                <a:latin typeface="+mn-lt"/>
              </a:rPr>
              <a:t>Information System Security Manager (ISSM)</a:t>
            </a:r>
            <a:endParaRPr lang="en-US" sz="2000" dirty="0">
              <a:latin typeface="+mn-lt"/>
            </a:endParaRPr>
          </a:p>
          <a:p>
            <a:pPr marL="571500" indent="-571500">
              <a:buFont typeface="Arial" panose="020B0604020202020204" pitchFamily="34" charset="0"/>
              <a:buChar char="•"/>
            </a:pPr>
            <a:r>
              <a:rPr lang="en-US" sz="2000" b="1" dirty="0">
                <a:latin typeface="+mn-lt"/>
              </a:rPr>
              <a:t>Agency assessors</a:t>
            </a:r>
            <a:endParaRPr lang="en-US" sz="2000" dirty="0">
              <a:latin typeface="+mn-lt"/>
            </a:endParaRPr>
          </a:p>
          <a:p>
            <a:pPr marL="571500" indent="-571500">
              <a:buFont typeface="Arial" panose="020B0604020202020204" pitchFamily="34" charset="0"/>
              <a:buChar char="•"/>
            </a:pPr>
            <a:r>
              <a:rPr lang="en-US" sz="2000" b="1" dirty="0">
                <a:latin typeface="+mn-lt"/>
              </a:rPr>
              <a:t>Operations/Implementation Team</a:t>
            </a:r>
            <a:endParaRPr lang="en-US" sz="2000" dirty="0">
              <a:latin typeface="+mn-lt"/>
            </a:endParaRPr>
          </a:p>
          <a:p>
            <a:pPr marL="571500" indent="-571500">
              <a:buFont typeface="Arial" panose="020B0604020202020204" pitchFamily="34" charset="0"/>
              <a:buChar char="•"/>
            </a:pPr>
            <a:r>
              <a:rPr lang="en-US" sz="2000" b="1" dirty="0">
                <a:latin typeface="+mn-lt"/>
              </a:rPr>
              <a:t>Authorizing Official</a:t>
            </a:r>
            <a:endParaRPr lang="en-US" sz="2000" dirty="0">
              <a:latin typeface="+mn-lt"/>
            </a:endParaRPr>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7086600" cy="532453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Target new Office 365 customers with single sign-on as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 partner community on how to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Enable hybrid network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metadata and naming conventions for a best of breed greenfield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Partner relationship established to deploy foundation in 2 weeks or less for Secure Single Sign-on for O365 Identity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Other workloads ready:  SharePoint and HA SQL Server Farm</a:t>
            </a:r>
          </a:p>
        </p:txBody>
      </p:sp>
      <p:pic>
        <p:nvPicPr>
          <p:cNvPr id="5" name="Picture 4"/>
          <p:cNvPicPr>
            <a:picLocks noChangeAspect="1"/>
          </p:cNvPicPr>
          <p:nvPr/>
        </p:nvPicPr>
        <p:blipFill rotWithShape="1">
          <a:blip r:embed="rId2"/>
          <a:srcRect r="5163"/>
          <a:stretch/>
        </p:blipFill>
        <p:spPr>
          <a:xfrm>
            <a:off x="6904037" y="1744662"/>
            <a:ext cx="5410200" cy="3809524"/>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 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 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4" name="Picture 3"/>
          <p:cNvPicPr>
            <a:picLocks noChangeAspect="1"/>
          </p:cNvPicPr>
          <p:nvPr/>
        </p:nvPicPr>
        <p:blipFill>
          <a:blip r:embed="rId2"/>
          <a:stretch>
            <a:fillRect/>
          </a:stretch>
        </p:blipFill>
        <p:spPr>
          <a:xfrm>
            <a:off x="8961437" y="2735262"/>
            <a:ext cx="2667000" cy="1828800"/>
          </a:xfrm>
          <a:prstGeom prst="rect">
            <a:avLst/>
          </a:prstGeom>
        </p:spPr>
      </p:pic>
      <p:sp>
        <p:nvSpPr>
          <p:cNvPr id="5" name="TextBox 4"/>
          <p:cNvSpPr txBox="1"/>
          <p:nvPr/>
        </p:nvSpPr>
        <p:spPr>
          <a:xfrm>
            <a:off x="8011596" y="1820862"/>
            <a:ext cx="442196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Azure Foundation</a:t>
            </a:r>
          </a:p>
        </p:txBody>
      </p:sp>
      <p:sp>
        <p:nvSpPr>
          <p:cNvPr id="6" name="TextBox 5"/>
          <p:cNvSpPr txBox="1"/>
          <p:nvPr/>
        </p:nvSpPr>
        <p:spPr>
          <a:xfrm>
            <a:off x="9266237" y="4868862"/>
            <a:ext cx="2249083"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Success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latin typeface="+mn-lt"/>
              </a:rPr>
              <a:t>An Azure Enrollment with Enterprise Administrator access</a:t>
            </a:r>
          </a:p>
          <a:p>
            <a:r>
              <a:rPr lang="en-US" sz="2000" dirty="0">
                <a:latin typeface="+mn-lt"/>
              </a:rPr>
              <a:t>A Class B (/16) IP space per Department.</a:t>
            </a:r>
          </a:p>
          <a:p>
            <a:r>
              <a:rPr lang="en-US" sz="2000" dirty="0">
                <a:latin typeface="+mn-lt"/>
              </a:rPr>
              <a:t>Two Account Administrator service account assigned to each Department.</a:t>
            </a:r>
          </a:p>
          <a:p>
            <a:r>
              <a:rPr lang="en-US" sz="2000" dirty="0">
                <a:latin typeface="+mn-lt"/>
              </a:rPr>
              <a:t>A </a:t>
            </a:r>
            <a:r>
              <a:rPr lang="en-US" sz="2000" dirty="0">
                <a:latin typeface="+mn-lt"/>
                <a:hlinkClick r:id="rId2"/>
              </a:rPr>
              <a:t>supported</a:t>
            </a:r>
            <a:r>
              <a:rPr lang="en-US" sz="2000" dirty="0">
                <a:latin typeface="+mn-lt"/>
              </a:rPr>
              <a:t> VPN device.</a:t>
            </a:r>
          </a:p>
          <a:p>
            <a:r>
              <a:rPr lang="en-US" sz="2000" dirty="0">
                <a:latin typeface="+mn-lt"/>
              </a:rPr>
              <a:t>A business and technical stakeholder to review configuration settings.</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 Foundation Pre Requisites</a:t>
            </a:r>
          </a:p>
        </p:txBody>
      </p:sp>
      <p:pic>
        <p:nvPicPr>
          <p:cNvPr id="5" name="Picture 4"/>
          <p:cNvPicPr>
            <a:picLocks noChangeAspect="1"/>
          </p:cNvPicPr>
          <p:nvPr/>
        </p:nvPicPr>
        <p:blipFill>
          <a:blip r:embed="rId3"/>
          <a:stretch>
            <a:fillRect/>
          </a:stretch>
        </p:blipFill>
        <p:spPr>
          <a:xfrm>
            <a:off x="8428037" y="2201862"/>
            <a:ext cx="2438400" cy="2438400"/>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1f65bb1f-ea05-496a-8d40-636bcb76c6ea"/>
    <ds:schemaRef ds:uri="http://schemas.microsoft.com/sharepoint/v3"/>
    <ds:schemaRef ds:uri="http://purl.org/dc/elements/1.1/"/>
    <ds:schemaRef ds:uri="c0a86418-2b64-471f-9481-49bf08eb0dd7"/>
    <ds:schemaRef ds:uri="http://schemas.openxmlformats.org/package/2006/metadata/core-properties"/>
    <ds:schemaRef ds:uri="http://purl.org/dc/term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BF57AF-D0DD-4DD1-AAB5-5D0E2DF9FBA5}">
  <ds:schemaRefs>
    <ds:schemaRef ds:uri="office.server.policy"/>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12588</TotalTime>
  <Words>4350</Words>
  <Application>Microsoft Office PowerPoint</Application>
  <PresentationFormat>Custom</PresentationFormat>
  <Paragraphs>504</Paragraphs>
  <Slides>60</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60</vt:i4>
      </vt:variant>
    </vt:vector>
  </HeadingPairs>
  <TitlesOfParts>
    <vt:vector size="71"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AzureFoundation</vt:lpstr>
      <vt:lpstr>Agenda</vt:lpstr>
      <vt:lpstr>PowerPoint Presentation</vt:lpstr>
      <vt:lpstr>PowerPoint Presentation</vt:lpstr>
      <vt:lpstr>Problem Statement</vt:lpstr>
      <vt:lpstr>Value Proposition</vt:lpstr>
      <vt:lpstr>Not All Clouds Are Created Equal</vt:lpstr>
      <vt:lpstr>Azure Foundation Pre Requisites</vt:lpstr>
      <vt:lpstr>Common Missteps</vt:lpstr>
      <vt:lpstr>Common Issues and Limitations</vt:lpstr>
      <vt:lpstr>Important Information about Account Owners</vt:lpstr>
      <vt:lpstr>Financial Reporting for Enterprise Enrollment</vt:lpstr>
      <vt:lpstr>The Azure Foundation Pattern</vt:lpstr>
      <vt:lpstr>Technology Used in AzureFoundation</vt:lpstr>
      <vt:lpstr>Resilient Identity </vt:lpstr>
      <vt:lpstr>Summary of Azure Services in AzureFoundation</vt:lpstr>
      <vt:lpstr>PowerPoint Presentation</vt:lpstr>
      <vt:lpstr>Enterprise Enrollment – Departments</vt:lpstr>
      <vt:lpstr>Pattern Overview Per Department</vt:lpstr>
      <vt:lpstr>Subscription VNET Integration</vt:lpstr>
      <vt:lpstr>Hybrid Network Integration</vt:lpstr>
      <vt:lpstr>Azure Built In Security</vt:lpstr>
      <vt:lpstr>Hybrid Networking</vt:lpstr>
      <vt:lpstr>Commercial and Government Cloud Integration</vt:lpstr>
      <vt:lpstr>Management of multiple Enrollments</vt:lpstr>
      <vt:lpstr>Azure Active Directory Integration</vt:lpstr>
      <vt:lpstr>Configure AzureFoundation</vt:lpstr>
      <vt:lpstr>Partners who will deploy the Patterns</vt:lpstr>
      <vt:lpstr>Introduction to the Spreadsheet</vt:lpstr>
      <vt:lpstr>Setup Notes</vt:lpstr>
      <vt:lpstr>VNET Design </vt:lpstr>
      <vt:lpstr>Server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48</cp:revision>
  <dcterms:created xsi:type="dcterms:W3CDTF">2016-11-09T01:21:01Z</dcterms:created>
  <dcterms:modified xsi:type="dcterms:W3CDTF">2017-04-27T15:45:28Z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